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75" r:id="rId5"/>
    <p:sldId id="264" r:id="rId6"/>
    <p:sldId id="260" r:id="rId7"/>
    <p:sldId id="276" r:id="rId8"/>
    <p:sldId id="266" r:id="rId9"/>
    <p:sldId id="262" r:id="rId10"/>
    <p:sldId id="278" r:id="rId11"/>
    <p:sldId id="263" r:id="rId12"/>
    <p:sldId id="279" r:id="rId13"/>
    <p:sldId id="280" r:id="rId14"/>
    <p:sldId id="281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2DE63D5-997A-4646-A377-4702673A728D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8" autoAdjust="0"/>
    <p:restoredTop sz="94614" autoAdjust="0"/>
  </p:normalViewPr>
  <p:slideViewPr>
    <p:cSldViewPr snapToGrid="0">
      <p:cViewPr varScale="1">
        <p:scale>
          <a:sx n="96" d="100"/>
          <a:sy n="96" d="100"/>
        </p:scale>
        <p:origin x="60" y="20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sv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jpg>
</file>

<file path=ppt/media/image40.png>
</file>

<file path=ppt/media/image41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5716D-39C9-48C4-A3EB-B88E4515427D}" type="datetimeFigureOut">
              <a:rPr lang="en-US" smtClean="0"/>
              <a:t>10/27/2023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C6D3C-9EB0-4F2C-9026-3887D1CDB4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763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8D39141-3E8E-4545-90DB-291A0E5F139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solidFill>
            <a:schemeClr val="tx1">
              <a:lumMod val="75000"/>
              <a:lumOff val="25000"/>
            </a:schemeClr>
          </a:solidFill>
        </p:spPr>
        <p:txBody>
          <a:bodyPr lIns="612000" tIns="0" anchor="ctr"/>
          <a:lstStyle>
            <a:lvl1pPr marL="0" indent="0" algn="l">
              <a:lnSpc>
                <a:spcPct val="100000"/>
              </a:lnSpc>
              <a:buNone/>
              <a:defRPr sz="12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0A062-54B3-47F2-9D6A-5BC9575208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0000" y="0"/>
            <a:ext cx="9672000" cy="6857999"/>
          </a:xfrm>
          <a:solidFill>
            <a:schemeClr val="tx2">
              <a:alpha val="70000"/>
            </a:schemeClr>
          </a:solidFill>
        </p:spPr>
        <p:txBody>
          <a:bodyPr lIns="1116000" rIns="180000" anchor="ctr"/>
          <a:lstStyle>
            <a:lvl1pPr algn="l">
              <a:defRPr sz="50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97F3D-57FA-4E82-9EEC-E93088055A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0000" y="4276447"/>
            <a:ext cx="5161550" cy="620016"/>
          </a:xfr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 lIns="144000" anchor="ctr"/>
          <a:lstStyle>
            <a:lvl1pPr marL="0" indent="0" algn="l">
              <a:buNone/>
              <a:defRPr sz="2400" b="1" i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31775C8-C7F0-4EC5-A9C0-53AE3A0C5F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0" y="6262080"/>
            <a:ext cx="7560000" cy="360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E8B0AE2-DA19-49E2-AC81-5272385D30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3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6A395197-9758-40F0-B747-F8B134C175E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6858436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8907576-77BD-4FD0-A9FE-48D249CB435B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0C70C-09F9-40EE-9A89-ED9A5DCFD9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03794" y="3407563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8D9ACA-AB64-4D04-A5E0-23AC8B81E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03794" y="3005055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3B4EB62-0A18-46F9-98F0-E8FC5EBAF3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66363" y="3407563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A3B2D4DF-9952-49C7-B850-559AD0DF27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66363" y="3005055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CE373B8-7ADE-4DC4-9900-59147BFA16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28931" y="3407563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28F027FF-E9AF-4E49-AC44-48D21AD76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28931" y="3005055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id="{8989EC4C-4E3F-457F-8CF6-8A88DE68A93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67711" y="1648853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0" name="Picture Placeholder 25">
            <a:extLst>
              <a:ext uri="{FF2B5EF4-FFF2-40B4-BE49-F238E27FC236}">
                <a16:creationId xmlns:a16="http://schemas.microsoft.com/office/drawing/2014/main" id="{67FB2730-3D12-4D72-AE64-AC3955C5CD9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630280" y="1648853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1" name="Picture Placeholder 25">
            <a:extLst>
              <a:ext uri="{FF2B5EF4-FFF2-40B4-BE49-F238E27FC236}">
                <a16:creationId xmlns:a16="http://schemas.microsoft.com/office/drawing/2014/main" id="{4F2BB90C-4866-4DB3-B05C-0BB7DBFF8E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392848" y="1648853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FE407FE5-15DF-40F7-B14C-0A04CC30CD6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03794" y="5736658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7DD73F77-2E6A-450D-B4AF-8643D8AE1E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03794" y="5334150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7F1CAED2-2A78-4780-A303-060C24C5652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66363" y="5736658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4E77CA0B-49F8-4EE9-84A7-AB28FD1CC1E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66363" y="5334150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5D4F2294-CE3A-4705-BCB3-C5DAFA373C2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28931" y="5736658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7B49F9AF-7698-444D-8D12-FA0B6A713E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828931" y="5334150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33" name="Picture Placeholder 25">
            <a:extLst>
              <a:ext uri="{FF2B5EF4-FFF2-40B4-BE49-F238E27FC236}">
                <a16:creationId xmlns:a16="http://schemas.microsoft.com/office/drawing/2014/main" id="{6057C2E9-1501-4819-B77D-23A0268DB0F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867711" y="3977948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4" name="Picture Placeholder 25">
            <a:extLst>
              <a:ext uri="{FF2B5EF4-FFF2-40B4-BE49-F238E27FC236}">
                <a16:creationId xmlns:a16="http://schemas.microsoft.com/office/drawing/2014/main" id="{C77B8544-1CEE-4ED4-89E8-ED042673804D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5630280" y="3977948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5" name="Picture Placeholder 25">
            <a:extLst>
              <a:ext uri="{FF2B5EF4-FFF2-40B4-BE49-F238E27FC236}">
                <a16:creationId xmlns:a16="http://schemas.microsoft.com/office/drawing/2014/main" id="{E1131D92-0382-469E-A358-A2EC5FDCCF32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92848" y="3977948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C0EBF36-B9CA-4962-B198-27B56B54E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197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e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74D42A7-FF15-4C9E-9657-33DD5BC539DA}"/>
              </a:ext>
            </a:extLst>
          </p:cNvPr>
          <p:cNvSpPr/>
          <p:nvPr userDrawn="1"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FA555C0-B108-4047-8AFF-82E05F0734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EAA7C-AE70-48A8-B582-013424EB9C4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95500" y="1992933"/>
            <a:ext cx="9388499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Description Here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98EA298-DD21-4B69-8125-094245EDF7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4213" y="1992934"/>
            <a:ext cx="1095375" cy="1095375"/>
          </a:xfrm>
        </p:spPr>
        <p:txBody>
          <a:bodyPr anchor="ctr"/>
          <a:lstStyle>
            <a:lvl1pPr marL="0" indent="0" algn="ctr">
              <a:buNone/>
              <a:defRPr sz="1050" i="1"/>
            </a:lvl1pPr>
          </a:lstStyle>
          <a:p>
            <a:r>
              <a:rPr lang="en-US" dirty="0"/>
              <a:t>Place</a:t>
            </a:r>
            <a:br>
              <a:rPr lang="en-US" dirty="0"/>
            </a:br>
            <a:r>
              <a:rPr lang="en-US" dirty="0"/>
              <a:t>Your Image / Logo Here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4C93EFCC-1E62-4200-9E96-2476EE2581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4213" y="3431134"/>
            <a:ext cx="1095375" cy="1095375"/>
          </a:xfrm>
        </p:spPr>
        <p:txBody>
          <a:bodyPr anchor="ctr"/>
          <a:lstStyle>
            <a:lvl1pPr marL="0" indent="0" algn="ctr">
              <a:buNone/>
              <a:defRPr sz="1050" i="1"/>
            </a:lvl1pPr>
          </a:lstStyle>
          <a:p>
            <a:r>
              <a:rPr lang="en-US" dirty="0"/>
              <a:t>Place</a:t>
            </a:r>
            <a:br>
              <a:rPr lang="en-US" dirty="0"/>
            </a:br>
            <a:r>
              <a:rPr lang="en-US" dirty="0"/>
              <a:t>Your Image / Logo Here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8741D874-BD81-4469-AA1C-32517FD7C37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4213" y="4869334"/>
            <a:ext cx="1095375" cy="1095375"/>
          </a:xfrm>
        </p:spPr>
        <p:txBody>
          <a:bodyPr anchor="ctr"/>
          <a:lstStyle>
            <a:lvl1pPr marL="0" indent="0" algn="ctr">
              <a:buNone/>
              <a:defRPr sz="1050" i="1"/>
            </a:lvl1pPr>
          </a:lstStyle>
          <a:p>
            <a:r>
              <a:rPr lang="en-US" dirty="0"/>
              <a:t>Place</a:t>
            </a:r>
            <a:br>
              <a:rPr lang="en-US" dirty="0"/>
            </a:br>
            <a:r>
              <a:rPr lang="en-US" dirty="0"/>
              <a:t>Your Image / Logo Here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FB0B599-DDEF-43E9-A07F-FC328C595BCE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095500" y="3422739"/>
            <a:ext cx="9388499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Description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3FF0857-6431-48DC-BE82-9A93C55CEFB4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095500" y="4867850"/>
            <a:ext cx="9388499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Description Here</a:t>
            </a:r>
          </a:p>
        </p:txBody>
      </p:sp>
    </p:spTree>
    <p:extLst>
      <p:ext uri="{BB962C8B-B14F-4D97-AF65-F5344CB8AC3E}">
        <p14:creationId xmlns:p14="http://schemas.microsoft.com/office/powerpoint/2010/main" val="2119471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74D42A7-FF15-4C9E-9657-33DD5BC539DA}"/>
              </a:ext>
            </a:extLst>
          </p:cNvPr>
          <p:cNvSpPr/>
          <p:nvPr userDrawn="1"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FA555C0-B108-4047-8AFF-82E05F0734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EAA7C-AE70-48A8-B582-013424EB9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740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8D39141-3E8E-4545-90DB-291A0E5F139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solidFill>
            <a:schemeClr val="tx1">
              <a:lumMod val="75000"/>
              <a:lumOff val="25000"/>
            </a:schemeClr>
          </a:solidFill>
        </p:spPr>
        <p:txBody>
          <a:bodyPr lIns="0" tIns="0" rIns="612000" anchor="ctr"/>
          <a:lstStyle>
            <a:lvl1pPr marL="0" indent="0" algn="r">
              <a:lnSpc>
                <a:spcPct val="100000"/>
              </a:lnSpc>
              <a:buNone/>
              <a:defRPr sz="12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0A062-54B3-47F2-9D6A-5BC9575208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0"/>
            <a:ext cx="9672000" cy="6857999"/>
          </a:xfrm>
          <a:solidFill>
            <a:schemeClr val="tx2">
              <a:alpha val="70000"/>
            </a:schemeClr>
          </a:solidFill>
        </p:spPr>
        <p:txBody>
          <a:bodyPr lIns="1116000" rIns="180000" bIns="756000" anchor="ctr"/>
          <a:lstStyle>
            <a:lvl1pPr algn="l">
              <a:lnSpc>
                <a:spcPct val="65000"/>
              </a:lnSpc>
              <a:defRPr sz="88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you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9FD1A9-E34B-4888-90DE-493861AD75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17700" y="4508500"/>
            <a:ext cx="3314700" cy="330200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accent1"/>
                </a:solidFill>
              </a:defRPr>
            </a:lvl2pPr>
            <a:lvl3pPr marL="447675" indent="0">
              <a:buNone/>
              <a:defRPr>
                <a:solidFill>
                  <a:schemeClr val="accent1"/>
                </a:solidFill>
              </a:defRPr>
            </a:lvl3pPr>
            <a:lvl4pPr marL="628650" indent="0">
              <a:buNone/>
              <a:defRPr>
                <a:solidFill>
                  <a:schemeClr val="accent1"/>
                </a:solidFill>
              </a:defRPr>
            </a:lvl4pPr>
            <a:lvl5pPr marL="809625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452AC72-D893-4C1A-83BD-9930164D89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17700" y="5180023"/>
            <a:ext cx="3314700" cy="205029"/>
          </a:xfrm>
          <a:ln>
            <a:noFill/>
          </a:ln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accent1"/>
                </a:solidFill>
              </a:defRPr>
            </a:lvl2pPr>
            <a:lvl3pPr marL="447675" indent="0">
              <a:buNone/>
              <a:defRPr>
                <a:solidFill>
                  <a:schemeClr val="accent1"/>
                </a:solidFill>
              </a:defRPr>
            </a:lvl3pPr>
            <a:lvl4pPr marL="628650" indent="0">
              <a:buNone/>
              <a:defRPr>
                <a:solidFill>
                  <a:schemeClr val="accent1"/>
                </a:solidFill>
              </a:defRPr>
            </a:lvl4pPr>
            <a:lvl5pPr marL="809625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2EEC149-F1BE-4C36-A789-5BF73B40A2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17700" y="5683561"/>
            <a:ext cx="3314700" cy="205029"/>
          </a:xfrm>
          <a:ln>
            <a:noFill/>
          </a:ln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accent1"/>
                </a:solidFill>
              </a:defRPr>
            </a:lvl2pPr>
            <a:lvl3pPr marL="447675" indent="0">
              <a:buNone/>
              <a:defRPr>
                <a:solidFill>
                  <a:schemeClr val="accent1"/>
                </a:solidFill>
              </a:defRPr>
            </a:lvl3pPr>
            <a:lvl4pPr marL="628650" indent="0">
              <a:buNone/>
              <a:defRPr>
                <a:solidFill>
                  <a:schemeClr val="accent1"/>
                </a:solidFill>
              </a:defRPr>
            </a:lvl4pPr>
            <a:lvl5pPr marL="809625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ECC256E6-6AE8-4950-838C-BE638FB479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17700" y="4821910"/>
            <a:ext cx="3314700" cy="205029"/>
          </a:xfrm>
        </p:spPr>
        <p:txBody>
          <a:bodyPr anchor="t"/>
          <a:lstStyle>
            <a:lvl1pPr marL="0" indent="0">
              <a:buNone/>
              <a:defRPr sz="1000" i="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accent1"/>
                </a:solidFill>
              </a:defRPr>
            </a:lvl2pPr>
            <a:lvl3pPr marL="447675" indent="0">
              <a:buNone/>
              <a:defRPr>
                <a:solidFill>
                  <a:schemeClr val="accent1"/>
                </a:solidFill>
              </a:defRPr>
            </a:lvl3pPr>
            <a:lvl4pPr marL="628650" indent="0">
              <a:buNone/>
              <a:defRPr>
                <a:solidFill>
                  <a:schemeClr val="accent1"/>
                </a:solidFill>
              </a:defRPr>
            </a:lvl4pPr>
            <a:lvl5pPr marL="809625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318579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75689F-8B6B-4484-8064-90B4D8FB7C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7343" y="2731933"/>
            <a:ext cx="6903253" cy="3350673"/>
          </a:xfr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 lIns="576000" tIns="1872000" rIns="576000"/>
          <a:lstStyle>
            <a:lvl1pPr marL="0" indent="0">
              <a:lnSpc>
                <a:spcPts val="2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Describe Your Big Idea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57B9832-0120-4094-8C27-082E3533C5D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012000" cy="6858000"/>
          </a:xfrm>
          <a:custGeom>
            <a:avLst/>
            <a:gdLst>
              <a:gd name="connsiteX0" fmla="*/ 0 w 12012000"/>
              <a:gd name="connsiteY0" fmla="*/ 0 h 6858000"/>
              <a:gd name="connsiteX1" fmla="*/ 8592000 w 12012000"/>
              <a:gd name="connsiteY1" fmla="*/ 0 h 6858000"/>
              <a:gd name="connsiteX2" fmla="*/ 8592000 w 12012000"/>
              <a:gd name="connsiteY2" fmla="*/ 180000 h 6858000"/>
              <a:gd name="connsiteX3" fmla="*/ 12012000 w 12012000"/>
              <a:gd name="connsiteY3" fmla="*/ 180000 h 6858000"/>
              <a:gd name="connsiteX4" fmla="*/ 12012000 w 12012000"/>
              <a:gd name="connsiteY4" fmla="*/ 6678000 h 6858000"/>
              <a:gd name="connsiteX5" fmla="*/ 8592000 w 12012000"/>
              <a:gd name="connsiteY5" fmla="*/ 6678000 h 6858000"/>
              <a:gd name="connsiteX6" fmla="*/ 8592000 w 12012000"/>
              <a:gd name="connsiteY6" fmla="*/ 6858000 h 6858000"/>
              <a:gd name="connsiteX7" fmla="*/ 0 w 1201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12000" h="6858000">
                <a:moveTo>
                  <a:pt x="0" y="0"/>
                </a:moveTo>
                <a:lnTo>
                  <a:pt x="8592000" y="0"/>
                </a:lnTo>
                <a:lnTo>
                  <a:pt x="8592000" y="180000"/>
                </a:lnTo>
                <a:lnTo>
                  <a:pt x="12012000" y="180000"/>
                </a:lnTo>
                <a:lnTo>
                  <a:pt x="12012000" y="6678000"/>
                </a:lnTo>
                <a:lnTo>
                  <a:pt x="8592000" y="6678000"/>
                </a:lnTo>
                <a:lnTo>
                  <a:pt x="85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 lIns="0" tIns="0" rIns="612000" anchor="ctr">
            <a:noAutofit/>
          </a:bodyPr>
          <a:lstStyle>
            <a:lvl1pPr marL="0" indent="0" algn="r">
              <a:lnSpc>
                <a:spcPct val="100000"/>
              </a:lnSpc>
              <a:buNone/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83999" y="6262080"/>
            <a:ext cx="6190934" cy="360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2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EAF90A48-1BFB-4A19-9A1C-2851879F9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778" y="3096087"/>
            <a:ext cx="5455750" cy="1008000"/>
          </a:xfrm>
        </p:spPr>
        <p:txBody>
          <a:bodyPr/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9E79024-4B2E-43B0-8607-196181AB731F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93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X Number &amp;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767CE6DD-011B-4E2D-9E8A-EFF414E39EE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79109"/>
            <a:ext cx="11832000" cy="6513922"/>
          </a:xfrm>
          <a:custGeom>
            <a:avLst/>
            <a:gdLst>
              <a:gd name="connsiteX0" fmla="*/ 0 w 11832000"/>
              <a:gd name="connsiteY0" fmla="*/ 0 h 6513922"/>
              <a:gd name="connsiteX1" fmla="*/ 8412000 w 11832000"/>
              <a:gd name="connsiteY1" fmla="*/ 0 h 6513922"/>
              <a:gd name="connsiteX2" fmla="*/ 8412000 w 11832000"/>
              <a:gd name="connsiteY2" fmla="*/ 891 h 6513922"/>
              <a:gd name="connsiteX3" fmla="*/ 11832000 w 11832000"/>
              <a:gd name="connsiteY3" fmla="*/ 891 h 6513922"/>
              <a:gd name="connsiteX4" fmla="*/ 11832000 w 11832000"/>
              <a:gd name="connsiteY4" fmla="*/ 6498891 h 6513922"/>
              <a:gd name="connsiteX5" fmla="*/ 8412000 w 11832000"/>
              <a:gd name="connsiteY5" fmla="*/ 6498891 h 6513922"/>
              <a:gd name="connsiteX6" fmla="*/ 8412000 w 11832000"/>
              <a:gd name="connsiteY6" fmla="*/ 6513922 h 6513922"/>
              <a:gd name="connsiteX7" fmla="*/ 0 w 11832000"/>
              <a:gd name="connsiteY7" fmla="*/ 6513922 h 651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832000" h="6513922">
                <a:moveTo>
                  <a:pt x="0" y="0"/>
                </a:moveTo>
                <a:lnTo>
                  <a:pt x="8412000" y="0"/>
                </a:lnTo>
                <a:lnTo>
                  <a:pt x="8412000" y="891"/>
                </a:lnTo>
                <a:lnTo>
                  <a:pt x="11832000" y="891"/>
                </a:lnTo>
                <a:lnTo>
                  <a:pt x="11832000" y="6498891"/>
                </a:lnTo>
                <a:lnTo>
                  <a:pt x="8412000" y="6498891"/>
                </a:lnTo>
                <a:lnTo>
                  <a:pt x="8412000" y="6513922"/>
                </a:lnTo>
                <a:lnTo>
                  <a:pt x="0" y="651392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txBody>
          <a:bodyPr wrap="square" lIns="0" tIns="1764000" r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5"/>
            <a:ext cx="7560000" cy="360000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6E75A4B-2655-4B0E-8D3B-0068F57D3D9B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F266E5-40A6-4643-B9AC-B38F272563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4213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CB790CB-E4F5-4B61-A03E-1CA0C32E3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455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570684C-B743-402E-8778-A651995771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71013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CEC7149-9A00-4CA4-B800-1BFD6EBEB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97255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374F0E2-36BA-43B5-8799-77AA3367DF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69707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BA12174-6A24-4E61-8D58-B3B42C31BE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96056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D3A67B21-0E8B-4922-94F9-20492309C4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44613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801C20C-82D2-465E-8D45-DF1A57E045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0855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2BAD45E-2039-4F8D-9CFC-42BFA3756A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31412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64A78879-6338-4F3B-864E-8FF4E08C006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57654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80118439-B306-4F20-9200-1C429EADC7E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01000" y="5271502"/>
            <a:ext cx="1990001" cy="620016"/>
          </a:xfr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 lIns="0" anchor="ctr"/>
          <a:lstStyle>
            <a:lvl1pPr marL="0" indent="0" algn="ctr">
              <a:buNone/>
              <a:defRPr sz="2400" b="1" i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Outcome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9B7E7F2-DF6B-4441-B0B1-7E87E29BA3A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98550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ED41522A-FBAF-4E5D-B592-F13855964E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385350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8" name="Picture Placeholder 25">
            <a:extLst>
              <a:ext uri="{FF2B5EF4-FFF2-40B4-BE49-F238E27FC236}">
                <a16:creationId xmlns:a16="http://schemas.microsoft.com/office/drawing/2014/main" id="{AA51069C-E1DC-44A0-A6A0-2A4AB0DD4D7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84044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id="{42F6437E-5478-451F-9BE3-E8160EA4351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958950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0" name="Picture Placeholder 25">
            <a:extLst>
              <a:ext uri="{FF2B5EF4-FFF2-40B4-BE49-F238E27FC236}">
                <a16:creationId xmlns:a16="http://schemas.microsoft.com/office/drawing/2014/main" id="{25127DFD-53A7-41A8-B591-AEEC12038026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245749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892583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 40 Vertical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F76D43D-0DDD-4BAD-8213-BDBF75C3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6118" y="4338116"/>
            <a:ext cx="10839764" cy="45719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A6D3ACF3-E1F5-4332-9836-C8E6C46591B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4343836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DF8FE7-66F4-4586-B49B-61E115ED2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B5B890-F885-418C-9812-59970CAC6B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21507-88DE-417D-8076-D9152E1E14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C7DDD-6F93-45F8-AFD6-95AA051FE8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CD6042-5DF4-4624-BC32-25F68745304A}"/>
              </a:ext>
            </a:extLst>
          </p:cNvPr>
          <p:cNvSpPr/>
          <p:nvPr userDrawn="1"/>
        </p:nvSpPr>
        <p:spPr>
          <a:xfrm rot="5400000">
            <a:off x="8220300" y="371700"/>
            <a:ext cx="4343400" cy="3600000"/>
          </a:xfrm>
          <a:custGeom>
            <a:avLst/>
            <a:gdLst>
              <a:gd name="connsiteX0" fmla="*/ 0 w 4343400"/>
              <a:gd name="connsiteY0" fmla="*/ 3600000 h 3600000"/>
              <a:gd name="connsiteX1" fmla="*/ 0 w 4343400"/>
              <a:gd name="connsiteY1" fmla="*/ 0 h 3600000"/>
              <a:gd name="connsiteX2" fmla="*/ 180000 w 4343400"/>
              <a:gd name="connsiteY2" fmla="*/ 0 h 3600000"/>
              <a:gd name="connsiteX3" fmla="*/ 4343400 w 4343400"/>
              <a:gd name="connsiteY3" fmla="*/ 0 h 3600000"/>
              <a:gd name="connsiteX4" fmla="*/ 4343400 w 4343400"/>
              <a:gd name="connsiteY4" fmla="*/ 180000 h 3600000"/>
              <a:gd name="connsiteX5" fmla="*/ 180000 w 4343400"/>
              <a:gd name="connsiteY5" fmla="*/ 180000 h 3600000"/>
              <a:gd name="connsiteX6" fmla="*/ 180000 w 4343400"/>
              <a:gd name="connsiteY6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3400" h="3600000">
                <a:moveTo>
                  <a:pt x="0" y="3600000"/>
                </a:moveTo>
                <a:lnTo>
                  <a:pt x="0" y="0"/>
                </a:lnTo>
                <a:lnTo>
                  <a:pt x="180000" y="0"/>
                </a:lnTo>
                <a:lnTo>
                  <a:pt x="4343400" y="0"/>
                </a:lnTo>
                <a:lnTo>
                  <a:pt x="43434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5000"/>
                </a:schemeClr>
              </a:gs>
              <a:gs pos="100000">
                <a:schemeClr val="bg1"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294759C-286C-4281-B194-581C766EEF28}"/>
              </a:ext>
            </a:extLst>
          </p:cNvPr>
          <p:cNvSpPr/>
          <p:nvPr userDrawn="1"/>
        </p:nvSpPr>
        <p:spPr>
          <a:xfrm rot="5400000">
            <a:off x="9134700" y="3800700"/>
            <a:ext cx="2514600" cy="3600000"/>
          </a:xfrm>
          <a:custGeom>
            <a:avLst/>
            <a:gdLst>
              <a:gd name="connsiteX0" fmla="*/ 0 w 2514600"/>
              <a:gd name="connsiteY0" fmla="*/ 180000 h 3600000"/>
              <a:gd name="connsiteX1" fmla="*/ 0 w 2514600"/>
              <a:gd name="connsiteY1" fmla="*/ 0 h 3600000"/>
              <a:gd name="connsiteX2" fmla="*/ 2334600 w 2514600"/>
              <a:gd name="connsiteY2" fmla="*/ 0 h 3600000"/>
              <a:gd name="connsiteX3" fmla="*/ 2514600 w 2514600"/>
              <a:gd name="connsiteY3" fmla="*/ 0 h 3600000"/>
              <a:gd name="connsiteX4" fmla="*/ 2514600 w 2514600"/>
              <a:gd name="connsiteY4" fmla="*/ 180000 h 3600000"/>
              <a:gd name="connsiteX5" fmla="*/ 2514600 w 2514600"/>
              <a:gd name="connsiteY5" fmla="*/ 3600000 h 3600000"/>
              <a:gd name="connsiteX6" fmla="*/ 2334600 w 2514600"/>
              <a:gd name="connsiteY6" fmla="*/ 3600000 h 3600000"/>
              <a:gd name="connsiteX7" fmla="*/ 2334600 w 2514600"/>
              <a:gd name="connsiteY7" fmla="*/ 18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4600" h="3600000">
                <a:moveTo>
                  <a:pt x="0" y="180000"/>
                </a:moveTo>
                <a:lnTo>
                  <a:pt x="0" y="0"/>
                </a:lnTo>
                <a:lnTo>
                  <a:pt x="2334600" y="0"/>
                </a:lnTo>
                <a:lnTo>
                  <a:pt x="2514600" y="0"/>
                </a:lnTo>
                <a:lnTo>
                  <a:pt x="2514600" y="180000"/>
                </a:lnTo>
                <a:lnTo>
                  <a:pt x="2514600" y="3600000"/>
                </a:lnTo>
                <a:lnTo>
                  <a:pt x="2334600" y="3600000"/>
                </a:lnTo>
                <a:lnTo>
                  <a:pt x="2334600" y="180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8943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x Content Block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E6622698-E93D-4214-8C21-38DBE58C2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79109"/>
            <a:ext cx="11832000" cy="6513922"/>
          </a:xfrm>
          <a:custGeom>
            <a:avLst/>
            <a:gdLst>
              <a:gd name="connsiteX0" fmla="*/ 0 w 11832000"/>
              <a:gd name="connsiteY0" fmla="*/ 0 h 6513922"/>
              <a:gd name="connsiteX1" fmla="*/ 8412000 w 11832000"/>
              <a:gd name="connsiteY1" fmla="*/ 0 h 6513922"/>
              <a:gd name="connsiteX2" fmla="*/ 8412000 w 11832000"/>
              <a:gd name="connsiteY2" fmla="*/ 891 h 6513922"/>
              <a:gd name="connsiteX3" fmla="*/ 11832000 w 11832000"/>
              <a:gd name="connsiteY3" fmla="*/ 891 h 6513922"/>
              <a:gd name="connsiteX4" fmla="*/ 11832000 w 11832000"/>
              <a:gd name="connsiteY4" fmla="*/ 6498891 h 6513922"/>
              <a:gd name="connsiteX5" fmla="*/ 8412000 w 11832000"/>
              <a:gd name="connsiteY5" fmla="*/ 6498891 h 6513922"/>
              <a:gd name="connsiteX6" fmla="*/ 8412000 w 11832000"/>
              <a:gd name="connsiteY6" fmla="*/ 6513922 h 6513922"/>
              <a:gd name="connsiteX7" fmla="*/ 0 w 11832000"/>
              <a:gd name="connsiteY7" fmla="*/ 6513922 h 651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832000" h="6513922">
                <a:moveTo>
                  <a:pt x="0" y="0"/>
                </a:moveTo>
                <a:lnTo>
                  <a:pt x="8412000" y="0"/>
                </a:lnTo>
                <a:lnTo>
                  <a:pt x="8412000" y="891"/>
                </a:lnTo>
                <a:lnTo>
                  <a:pt x="11832000" y="891"/>
                </a:lnTo>
                <a:lnTo>
                  <a:pt x="11832000" y="6498891"/>
                </a:lnTo>
                <a:lnTo>
                  <a:pt x="8412000" y="6498891"/>
                </a:lnTo>
                <a:lnTo>
                  <a:pt x="8412000" y="6513922"/>
                </a:lnTo>
                <a:lnTo>
                  <a:pt x="0" y="651392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txBody>
          <a:bodyPr wrap="square" lIns="0" tIns="1224000" r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706BC54-FE11-4237-96CC-8DA267DB5D7C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7560000" cy="3701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0C70C-09F9-40EE-9A89-ED9A5DCFD9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70581" y="2186444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8D9ACA-AB64-4D04-A5E0-23AC8B81E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70581" y="1775806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3B4EB62-0A18-46F9-98F0-E8FC5EBAF3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31291" y="2186444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A3B2D4DF-9952-49C7-B850-559AD0DF27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31291" y="1775806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CE373B8-7ADE-4DC4-9900-59147BFA16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92000" y="2186444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28F027FF-E9AF-4E49-AC44-48D21AD76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92000" y="1775806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E6D854C-C76F-49BA-9E74-F438CA8EA9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0581" y="4335857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D447D7D-C1F4-4AD4-AE22-EB8E7F1C41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0581" y="3925219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49DF703-38D0-4214-9432-83570E10EF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31291" y="4335857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9EB6572-1A9F-4672-8E42-A4E15451CA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031291" y="3925219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0740EB70-455C-47FF-9A9A-0D78D202ED0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92000" y="4335857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CD9A5773-4F50-4631-9B7A-0A2D83E5DC2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92000" y="3925219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875987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x Content Block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5350A6A-6F84-47F4-AE00-8295D96D08C8}"/>
              </a:ext>
            </a:extLst>
          </p:cNvPr>
          <p:cNvSpPr/>
          <p:nvPr userDrawn="1"/>
        </p:nvSpPr>
        <p:spPr>
          <a:xfrm rot="5400000">
            <a:off x="8677500" y="3343500"/>
            <a:ext cx="3429000" cy="3600000"/>
          </a:xfrm>
          <a:custGeom>
            <a:avLst/>
            <a:gdLst>
              <a:gd name="connsiteX0" fmla="*/ 0 w 3429000"/>
              <a:gd name="connsiteY0" fmla="*/ 180000 h 3600000"/>
              <a:gd name="connsiteX1" fmla="*/ 0 w 3429000"/>
              <a:gd name="connsiteY1" fmla="*/ 0 h 3600000"/>
              <a:gd name="connsiteX2" fmla="*/ 3249000 w 3429000"/>
              <a:gd name="connsiteY2" fmla="*/ 0 h 3600000"/>
              <a:gd name="connsiteX3" fmla="*/ 3429000 w 3429000"/>
              <a:gd name="connsiteY3" fmla="*/ 0 h 3600000"/>
              <a:gd name="connsiteX4" fmla="*/ 3429000 w 3429000"/>
              <a:gd name="connsiteY4" fmla="*/ 180000 h 3600000"/>
              <a:gd name="connsiteX5" fmla="*/ 3429000 w 3429000"/>
              <a:gd name="connsiteY5" fmla="*/ 3600000 h 3600000"/>
              <a:gd name="connsiteX6" fmla="*/ 3249000 w 3429000"/>
              <a:gd name="connsiteY6" fmla="*/ 3600000 h 3600000"/>
              <a:gd name="connsiteX7" fmla="*/ 3249000 w 3429000"/>
              <a:gd name="connsiteY7" fmla="*/ 18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9000" h="3600000">
                <a:moveTo>
                  <a:pt x="0" y="180000"/>
                </a:moveTo>
                <a:lnTo>
                  <a:pt x="0" y="0"/>
                </a:lnTo>
                <a:lnTo>
                  <a:pt x="3249000" y="0"/>
                </a:lnTo>
                <a:lnTo>
                  <a:pt x="3429000" y="0"/>
                </a:lnTo>
                <a:lnTo>
                  <a:pt x="3429000" y="180000"/>
                </a:lnTo>
                <a:lnTo>
                  <a:pt x="3429000" y="3600000"/>
                </a:lnTo>
                <a:lnTo>
                  <a:pt x="3249000" y="3600000"/>
                </a:lnTo>
                <a:lnTo>
                  <a:pt x="3249000" y="180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6A395197-9758-40F0-B747-F8B134C175E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3429436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7560000" cy="3701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0C70C-09F9-40EE-9A89-ED9A5DCFD9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2863" y="3668499"/>
            <a:ext cx="3276000" cy="2238815"/>
          </a:xfrm>
        </p:spPr>
        <p:txBody>
          <a:bodyPr lIns="108000"/>
          <a:lstStyle>
            <a:lvl1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8D9ACA-AB64-4D04-A5E0-23AC8B81E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2863" y="3068555"/>
            <a:ext cx="3276000" cy="360445"/>
          </a:xfrm>
          <a:solidFill>
            <a:schemeClr val="tx2"/>
          </a:solidFill>
        </p:spPr>
        <p:txBody>
          <a:bodyPr lIns="108000" anchor="ctr"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Header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3B4EB62-0A18-46F9-98F0-E8FC5EBAF3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45432" y="3668499"/>
            <a:ext cx="3276000" cy="2238815"/>
          </a:xfrm>
        </p:spPr>
        <p:txBody>
          <a:bodyPr lIns="108000"/>
          <a:lstStyle>
            <a:lvl1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A3B2D4DF-9952-49C7-B850-559AD0DF27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45432" y="3068555"/>
            <a:ext cx="3276000" cy="360445"/>
          </a:xfrm>
          <a:solidFill>
            <a:schemeClr val="tx2"/>
          </a:solidFill>
        </p:spPr>
        <p:txBody>
          <a:bodyPr lIns="108000" anchor="ctr"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Header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CE373B8-7ADE-4DC4-9900-59147BFA16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8000" y="3668499"/>
            <a:ext cx="3276000" cy="2238815"/>
          </a:xfrm>
        </p:spPr>
        <p:txBody>
          <a:bodyPr lIns="108000"/>
          <a:lstStyle>
            <a:lvl1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28F027FF-E9AF-4E49-AC44-48D21AD76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8000" y="3068555"/>
            <a:ext cx="3276000" cy="360445"/>
          </a:xfrm>
          <a:solidFill>
            <a:schemeClr val="tx2"/>
          </a:solidFill>
        </p:spPr>
        <p:txBody>
          <a:bodyPr lIns="108000" anchor="ctr"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Header</a:t>
            </a:r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id="{8989EC4C-4E3F-457F-8CF6-8A88DE68A93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08907" y="2005142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0" name="Picture Placeholder 25">
            <a:extLst>
              <a:ext uri="{FF2B5EF4-FFF2-40B4-BE49-F238E27FC236}">
                <a16:creationId xmlns:a16="http://schemas.microsoft.com/office/drawing/2014/main" id="{67FB2730-3D12-4D72-AE64-AC3955C5CD9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671476" y="2005142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1" name="Picture Placeholder 25">
            <a:extLst>
              <a:ext uri="{FF2B5EF4-FFF2-40B4-BE49-F238E27FC236}">
                <a16:creationId xmlns:a16="http://schemas.microsoft.com/office/drawing/2014/main" id="{4F2BB90C-4866-4DB3-B05C-0BB7DBFF8E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434044" y="2005142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A3E4BF3-C44A-4FB6-B64A-05FB5AEC75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EA98CFA-B2A7-4BCC-B1DC-01CFAD2DD65E}"/>
              </a:ext>
            </a:extLst>
          </p:cNvPr>
          <p:cNvSpPr/>
          <p:nvPr userDrawn="1"/>
        </p:nvSpPr>
        <p:spPr>
          <a:xfrm rot="5400000">
            <a:off x="8677500" y="-85500"/>
            <a:ext cx="3429000" cy="3600000"/>
          </a:xfrm>
          <a:custGeom>
            <a:avLst/>
            <a:gdLst>
              <a:gd name="connsiteX0" fmla="*/ 0 w 3429000"/>
              <a:gd name="connsiteY0" fmla="*/ 3600000 h 3600000"/>
              <a:gd name="connsiteX1" fmla="*/ 0 w 3429000"/>
              <a:gd name="connsiteY1" fmla="*/ 0 h 3600000"/>
              <a:gd name="connsiteX2" fmla="*/ 180000 w 3429000"/>
              <a:gd name="connsiteY2" fmla="*/ 0 h 3600000"/>
              <a:gd name="connsiteX3" fmla="*/ 3429000 w 3429000"/>
              <a:gd name="connsiteY3" fmla="*/ 0 h 3600000"/>
              <a:gd name="connsiteX4" fmla="*/ 3429000 w 3429000"/>
              <a:gd name="connsiteY4" fmla="*/ 180000 h 3600000"/>
              <a:gd name="connsiteX5" fmla="*/ 180000 w 3429000"/>
              <a:gd name="connsiteY5" fmla="*/ 180000 h 3600000"/>
              <a:gd name="connsiteX6" fmla="*/ 180000 w 3429000"/>
              <a:gd name="connsiteY6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9000" h="3600000">
                <a:moveTo>
                  <a:pt x="0" y="3600000"/>
                </a:moveTo>
                <a:lnTo>
                  <a:pt x="0" y="0"/>
                </a:lnTo>
                <a:lnTo>
                  <a:pt x="180000" y="0"/>
                </a:lnTo>
                <a:lnTo>
                  <a:pt x="3429000" y="0"/>
                </a:lnTo>
                <a:lnTo>
                  <a:pt x="3429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5000"/>
                </a:schemeClr>
              </a:gs>
              <a:gs pos="100000">
                <a:schemeClr val="bg1"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2598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752CBEE-7696-40FC-AB0E-8790B179D18C}"/>
              </a:ext>
            </a:extLst>
          </p:cNvPr>
          <p:cNvSpPr/>
          <p:nvPr userDrawn="1"/>
        </p:nvSpPr>
        <p:spPr>
          <a:xfrm rot="5400000">
            <a:off x="8188485" y="2854485"/>
            <a:ext cx="4407031" cy="3600000"/>
          </a:xfrm>
          <a:custGeom>
            <a:avLst/>
            <a:gdLst>
              <a:gd name="connsiteX0" fmla="*/ 0 w 4407031"/>
              <a:gd name="connsiteY0" fmla="*/ 180000 h 3600000"/>
              <a:gd name="connsiteX1" fmla="*/ 0 w 4407031"/>
              <a:gd name="connsiteY1" fmla="*/ 0 h 3600000"/>
              <a:gd name="connsiteX2" fmla="*/ 4227031 w 4407031"/>
              <a:gd name="connsiteY2" fmla="*/ 0 h 3600000"/>
              <a:gd name="connsiteX3" fmla="*/ 4407031 w 4407031"/>
              <a:gd name="connsiteY3" fmla="*/ 0 h 3600000"/>
              <a:gd name="connsiteX4" fmla="*/ 4407031 w 4407031"/>
              <a:gd name="connsiteY4" fmla="*/ 180000 h 3600000"/>
              <a:gd name="connsiteX5" fmla="*/ 4407031 w 4407031"/>
              <a:gd name="connsiteY5" fmla="*/ 3600000 h 3600000"/>
              <a:gd name="connsiteX6" fmla="*/ 4227031 w 4407031"/>
              <a:gd name="connsiteY6" fmla="*/ 3600000 h 3600000"/>
              <a:gd name="connsiteX7" fmla="*/ 4227031 w 4407031"/>
              <a:gd name="connsiteY7" fmla="*/ 18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07031" h="3600000">
                <a:moveTo>
                  <a:pt x="0" y="180000"/>
                </a:moveTo>
                <a:lnTo>
                  <a:pt x="0" y="0"/>
                </a:lnTo>
                <a:lnTo>
                  <a:pt x="4227031" y="0"/>
                </a:lnTo>
                <a:lnTo>
                  <a:pt x="4407031" y="0"/>
                </a:lnTo>
                <a:lnTo>
                  <a:pt x="4407031" y="180000"/>
                </a:lnTo>
                <a:lnTo>
                  <a:pt x="4407031" y="3600000"/>
                </a:lnTo>
                <a:lnTo>
                  <a:pt x="4227031" y="3600000"/>
                </a:lnTo>
                <a:lnTo>
                  <a:pt x="4227031" y="180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6A395197-9758-40F0-B747-F8B134C175E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2451405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7560000" cy="3701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A3E4BF3-C44A-4FB6-B64A-05FB5AEC75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9445125-53D2-43B3-8ABC-C88E463BE7DD}"/>
              </a:ext>
            </a:extLst>
          </p:cNvPr>
          <p:cNvSpPr/>
          <p:nvPr userDrawn="1"/>
        </p:nvSpPr>
        <p:spPr>
          <a:xfrm rot="5400000">
            <a:off x="9166516" y="-574515"/>
            <a:ext cx="2450969" cy="3600000"/>
          </a:xfrm>
          <a:custGeom>
            <a:avLst/>
            <a:gdLst>
              <a:gd name="connsiteX0" fmla="*/ 0 w 2450969"/>
              <a:gd name="connsiteY0" fmla="*/ 3600000 h 3600000"/>
              <a:gd name="connsiteX1" fmla="*/ 0 w 2450969"/>
              <a:gd name="connsiteY1" fmla="*/ 0 h 3600000"/>
              <a:gd name="connsiteX2" fmla="*/ 180000 w 2450969"/>
              <a:gd name="connsiteY2" fmla="*/ 0 h 3600000"/>
              <a:gd name="connsiteX3" fmla="*/ 2450969 w 2450969"/>
              <a:gd name="connsiteY3" fmla="*/ 0 h 3600000"/>
              <a:gd name="connsiteX4" fmla="*/ 2450969 w 2450969"/>
              <a:gd name="connsiteY4" fmla="*/ 180000 h 3600000"/>
              <a:gd name="connsiteX5" fmla="*/ 180000 w 2450969"/>
              <a:gd name="connsiteY5" fmla="*/ 180000 h 3600000"/>
              <a:gd name="connsiteX6" fmla="*/ 180000 w 2450969"/>
              <a:gd name="connsiteY6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0969" h="3600000">
                <a:moveTo>
                  <a:pt x="0" y="3600000"/>
                </a:moveTo>
                <a:lnTo>
                  <a:pt x="0" y="0"/>
                </a:lnTo>
                <a:lnTo>
                  <a:pt x="180000" y="0"/>
                </a:lnTo>
                <a:lnTo>
                  <a:pt x="2450969" y="0"/>
                </a:lnTo>
                <a:lnTo>
                  <a:pt x="2450969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5000"/>
                </a:schemeClr>
              </a:gs>
              <a:gs pos="100000">
                <a:schemeClr val="bg1"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59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 - Full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767CE6DD-011B-4E2D-9E8A-EFF414E39EE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79109"/>
            <a:ext cx="11832000" cy="6513922"/>
          </a:xfrm>
          <a:custGeom>
            <a:avLst/>
            <a:gdLst>
              <a:gd name="connsiteX0" fmla="*/ 0 w 11832000"/>
              <a:gd name="connsiteY0" fmla="*/ 0 h 6513922"/>
              <a:gd name="connsiteX1" fmla="*/ 8412000 w 11832000"/>
              <a:gd name="connsiteY1" fmla="*/ 0 h 6513922"/>
              <a:gd name="connsiteX2" fmla="*/ 8412000 w 11832000"/>
              <a:gd name="connsiteY2" fmla="*/ 891 h 6513922"/>
              <a:gd name="connsiteX3" fmla="*/ 11832000 w 11832000"/>
              <a:gd name="connsiteY3" fmla="*/ 891 h 6513922"/>
              <a:gd name="connsiteX4" fmla="*/ 11832000 w 11832000"/>
              <a:gd name="connsiteY4" fmla="*/ 6498891 h 6513922"/>
              <a:gd name="connsiteX5" fmla="*/ 8412000 w 11832000"/>
              <a:gd name="connsiteY5" fmla="*/ 6498891 h 6513922"/>
              <a:gd name="connsiteX6" fmla="*/ 8412000 w 11832000"/>
              <a:gd name="connsiteY6" fmla="*/ 6513922 h 6513922"/>
              <a:gd name="connsiteX7" fmla="*/ 0 w 11832000"/>
              <a:gd name="connsiteY7" fmla="*/ 6513922 h 651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832000" h="6513922">
                <a:moveTo>
                  <a:pt x="0" y="0"/>
                </a:moveTo>
                <a:lnTo>
                  <a:pt x="8412000" y="0"/>
                </a:lnTo>
                <a:lnTo>
                  <a:pt x="8412000" y="891"/>
                </a:lnTo>
                <a:lnTo>
                  <a:pt x="11832000" y="891"/>
                </a:lnTo>
                <a:lnTo>
                  <a:pt x="11832000" y="6498891"/>
                </a:lnTo>
                <a:lnTo>
                  <a:pt x="8412000" y="6498891"/>
                </a:lnTo>
                <a:lnTo>
                  <a:pt x="8412000" y="6513922"/>
                </a:lnTo>
                <a:lnTo>
                  <a:pt x="0" y="651392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txBody>
          <a:bodyPr wrap="square" lIns="0" tIns="1764000" r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5"/>
            <a:ext cx="7560000" cy="360000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6E75A4B-2655-4B0E-8D3B-0068F57D3D9B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A18EF7D-14D0-4362-B8BD-722D3D54D4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039369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67FF01B-795B-4F5D-87AF-6CAA8DD5D48A}"/>
              </a:ext>
            </a:extLst>
          </p:cNvPr>
          <p:cNvSpPr/>
          <p:nvPr userDrawn="1"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A3E4BF3-C44A-4FB6-B64A-05FB5AEC75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F32FC1-1FF6-4874-9835-EB1A90F7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039E70-36A3-46C1-B30E-CA4CC0B36C5D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73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A5246D-ECE9-473C-953D-D56C3F7B3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7560000" cy="37016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946F0-677D-45B4-83B9-FD3BD3FFC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000" y="1825625"/>
            <a:ext cx="10800000" cy="432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5BE21-FA72-48F5-9A53-134902BF6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8000" y="6192000"/>
            <a:ext cx="756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79B29-5421-49A7-A511-D916B66A88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75764" y="6241764"/>
            <a:ext cx="270474" cy="270474"/>
          </a:xfrm>
          <a:prstGeom prst="ellipse">
            <a:avLst/>
          </a:prstGeom>
          <a:solidFill>
            <a:schemeClr val="accent1"/>
          </a:solidFill>
        </p:spPr>
        <p:txBody>
          <a:bodyPr vert="horz" lIns="0" tIns="0" rIns="0" bIns="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892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50" r:id="rId12"/>
    <p:sldLayoutId id="214748366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accent2"/>
        </a:buClr>
        <a:buFont typeface="Arial" panose="020B0604020202020204" pitchFamily="34" charset="0"/>
        <a:buChar char="●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accent2"/>
        </a:buClr>
        <a:buFontTx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tx1">
            <a:lumMod val="50000"/>
            <a:lumOff val="50000"/>
          </a:schemeClr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80962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tx1">
            <a:lumMod val="75000"/>
            <a:lumOff val="25000"/>
          </a:schemeClr>
        </a:buClr>
        <a:buSzPct val="80000"/>
        <a:buFont typeface="Courier New" panose="02070309020205020404" pitchFamily="49" charset="0"/>
        <a:buChar char="o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990600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faq.org/posts/2020/08/why-we-see-a-big-future-in-remote-patient-monitoring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7.jp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hyperlink" Target="https://policyoptions.irpp.org/magazines/june-2020/canada-needs-to-beef-up-its-global-health-diplomacy/" TargetMode="External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6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 descr="Diagram&#10;&#10;Description automatically generated">
            <a:extLst>
              <a:ext uri="{FF2B5EF4-FFF2-40B4-BE49-F238E27FC236}">
                <a16:creationId xmlns:a16="http://schemas.microsoft.com/office/drawing/2014/main" id="{36D93407-CA9A-E175-F5ED-B681499818E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8D65B3-9455-4B4D-E2E4-FCA572FC8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>
                <a:solidFill>
                  <a:schemeClr val="tx1"/>
                </a:solidFill>
              </a:rPr>
              <a:t>My  Vac  App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6ED245A-A43D-F759-11D3-6D962BED3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solidFill>
                  <a:schemeClr val="tx1"/>
                </a:solidFill>
              </a:rPr>
              <a:t>Created by: Shelby Lovejoy, Erin O’Sullivan, and Meredith Hazzard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890A71-3EEC-B3A8-7C49-0AFC49F1AB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  <a:defRPr/>
            </a:pPr>
            <a:fld id="{EECC7194-A4D0-457B-9D3E-53681723AFF7}" type="slidenum">
              <a:rPr lang="en-US" sz="1200">
                <a:solidFill>
                  <a:schemeClr val="tx1"/>
                </a:solidFill>
                <a:latin typeface="Calibri" panose="020F0502020204030204"/>
              </a:rPr>
              <a:pPr algn="r">
                <a:lnSpc>
                  <a:spcPct val="90000"/>
                </a:lnSpc>
                <a:spcAft>
                  <a:spcPts val="600"/>
                </a:spcAft>
                <a:defRPr/>
              </a:pPr>
              <a:t>1</a:t>
            </a:fld>
            <a:endParaRPr lang="en-US" sz="1200">
              <a:solidFill>
                <a:schemeClr val="tx1"/>
              </a:solidFill>
              <a:latin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3AD3C6-9AC8-98CE-7833-2788EF3744D4}"/>
              </a:ext>
            </a:extLst>
          </p:cNvPr>
          <p:cNvSpPr txBox="1"/>
          <p:nvPr/>
        </p:nvSpPr>
        <p:spPr>
          <a:xfrm>
            <a:off x="12007271" y="6657945"/>
            <a:ext cx="18473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354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22E43-C110-41B5-9E8C-BBA2A6D722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84CEA7-D60A-47AE-A867-C557D000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8663752" cy="370166"/>
          </a:xfrm>
        </p:spPr>
        <p:txBody>
          <a:bodyPr/>
          <a:lstStyle/>
          <a:p>
            <a:r>
              <a:rPr lang="en-US" dirty="0"/>
              <a:t>GOVERNMENT – VACCINATION RATES map</a:t>
            </a:r>
          </a:p>
        </p:txBody>
      </p:sp>
      <p:sp>
        <p:nvSpPr>
          <p:cNvPr id="5" name="object 7" descr="Beige rectangle">
            <a:extLst>
              <a:ext uri="{FF2B5EF4-FFF2-40B4-BE49-F238E27FC236}">
                <a16:creationId xmlns:a16="http://schemas.microsoft.com/office/drawing/2014/main" id="{F173E3BB-F601-4F0E-90AC-4E1473812240}"/>
              </a:ext>
            </a:extLst>
          </p:cNvPr>
          <p:cNvSpPr/>
          <p:nvPr/>
        </p:nvSpPr>
        <p:spPr bwMode="white">
          <a:xfrm flipV="1">
            <a:off x="722099" y="1277068"/>
            <a:ext cx="3470764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E69735-5B59-C471-0E19-F31D65471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701" y="1552613"/>
            <a:ext cx="3605925" cy="49596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629EEC-36D4-2AB9-C3EE-CF2A46493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5292" y="1552613"/>
            <a:ext cx="6510946" cy="18927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8858CD-C248-D438-7F07-542BC3773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4262" y="3588657"/>
            <a:ext cx="3695727" cy="2509856"/>
          </a:xfrm>
          <a:prstGeom prst="rect">
            <a:avLst/>
          </a:prstGeom>
        </p:spPr>
      </p:pic>
      <p:pic>
        <p:nvPicPr>
          <p:cNvPr id="24" name="Picture 23" descr="Map&#10;&#10;Description automatically generated">
            <a:extLst>
              <a:ext uri="{FF2B5EF4-FFF2-40B4-BE49-F238E27FC236}">
                <a16:creationId xmlns:a16="http://schemas.microsoft.com/office/drawing/2014/main" id="{0102A63E-00B6-B208-87B4-B6C1BEA965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489" y="3687644"/>
            <a:ext cx="2440414" cy="24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685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22E43-C110-41B5-9E8C-BBA2A6D722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84CEA7-D60A-47AE-A867-C557D000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8663752" cy="370166"/>
          </a:xfrm>
        </p:spPr>
        <p:txBody>
          <a:bodyPr/>
          <a:lstStyle/>
          <a:p>
            <a:r>
              <a:rPr lang="en-US" dirty="0"/>
              <a:t>GOVERNMENT – VACCINATION RATES DATA</a:t>
            </a:r>
          </a:p>
        </p:txBody>
      </p:sp>
      <p:sp>
        <p:nvSpPr>
          <p:cNvPr id="5" name="object 7" descr="Beige rectangle">
            <a:extLst>
              <a:ext uri="{FF2B5EF4-FFF2-40B4-BE49-F238E27FC236}">
                <a16:creationId xmlns:a16="http://schemas.microsoft.com/office/drawing/2014/main" id="{F173E3BB-F601-4F0E-90AC-4E1473812240}"/>
              </a:ext>
            </a:extLst>
          </p:cNvPr>
          <p:cNvSpPr/>
          <p:nvPr/>
        </p:nvSpPr>
        <p:spPr bwMode="white">
          <a:xfrm flipV="1">
            <a:off x="722099" y="1277068"/>
            <a:ext cx="3470764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FE3890-F868-358F-4B0B-C6607769A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583" y="2398419"/>
            <a:ext cx="6216760" cy="25285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F3C73C-9B37-0F76-398E-033997624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983" y="1658473"/>
            <a:ext cx="3405558" cy="467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980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octor standing in front of a computer&#10;">
            <a:extLst>
              <a:ext uri="{FF2B5EF4-FFF2-40B4-BE49-F238E27FC236}">
                <a16:creationId xmlns:a16="http://schemas.microsoft.com/office/drawing/2014/main" id="{D4AB4507-F77A-44A5-B290-3F3D4817B7B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4592135-A11E-4178-A320-510C4B749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61CED-575A-4A61-B181-A442461326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917E9BF-7C5E-4DE7-8C66-9B69A207D1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11184" y="3716527"/>
            <a:ext cx="9169633" cy="0"/>
          </a:xfrm>
          <a:prstGeom prst="line">
            <a:avLst/>
          </a:prstGeom>
          <a:ln w="3175">
            <a:solidFill>
              <a:schemeClr val="bg1">
                <a:lumMod val="9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14DCD19-05BE-4D3F-A9E1-A9353D509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58121" y="2630172"/>
            <a:ext cx="0" cy="969367"/>
          </a:xfrm>
          <a:prstGeom prst="line">
            <a:avLst/>
          </a:prstGeom>
          <a:ln w="3175">
            <a:solidFill>
              <a:schemeClr val="bg1">
                <a:lumMod val="9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9527B99-C015-4364-A9D0-E9EF5F8CC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19527" y="2630172"/>
            <a:ext cx="0" cy="969367"/>
          </a:xfrm>
          <a:prstGeom prst="line">
            <a:avLst/>
          </a:prstGeom>
          <a:ln w="3175">
            <a:solidFill>
              <a:schemeClr val="bg1">
                <a:lumMod val="9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bject 7" descr="Beige rectangle">
            <a:extLst>
              <a:ext uri="{FF2B5EF4-FFF2-40B4-BE49-F238E27FC236}">
                <a16:creationId xmlns:a16="http://schemas.microsoft.com/office/drawing/2014/main" id="{6167A703-9B37-469C-853D-0CB6C1F4D8F0}"/>
              </a:ext>
            </a:extLst>
          </p:cNvPr>
          <p:cNvSpPr/>
          <p:nvPr/>
        </p:nvSpPr>
        <p:spPr bwMode="white">
          <a:xfrm flipV="1">
            <a:off x="722099" y="1277068"/>
            <a:ext cx="2812282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00AA00A-91AC-4400-AF7A-EAB077000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8019527" y="1803828"/>
            <a:ext cx="462986" cy="671118"/>
          </a:xfrm>
          <a:prstGeom prst="rect">
            <a:avLst/>
          </a:prstGeom>
          <a:noFill/>
          <a:ln w="6350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2EAB4BE-ED20-4BB8-A23B-B02A1115A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58121" y="4752270"/>
            <a:ext cx="0" cy="969367"/>
          </a:xfrm>
          <a:prstGeom prst="line">
            <a:avLst/>
          </a:prstGeom>
          <a:ln w="3175">
            <a:solidFill>
              <a:schemeClr val="bg1">
                <a:lumMod val="9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37">
            <a:extLst>
              <a:ext uri="{FF2B5EF4-FFF2-40B4-BE49-F238E27FC236}">
                <a16:creationId xmlns:a16="http://schemas.microsoft.com/office/drawing/2014/main" id="{EADA7265-9E1E-6BF1-D395-0A07252AD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SOURCES/HELP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4D1033-2F8D-44DF-B29F-D31487604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586" y="2029700"/>
            <a:ext cx="6023764" cy="24504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D5B53C-ABD4-E7F1-B221-031421D2E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535" y="460051"/>
            <a:ext cx="4916385" cy="558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F520E-B553-4B58-821F-756E17DF0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999" y="808186"/>
            <a:ext cx="10115379" cy="370166"/>
          </a:xfrm>
        </p:spPr>
        <p:txBody>
          <a:bodyPr/>
          <a:lstStyle/>
          <a:p>
            <a:r>
              <a:rPr lang="en-US" dirty="0"/>
              <a:t>United Nation’s 17 Sustainability Goals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1FE623-9109-4333-B868-214788FBE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736F04-FC63-450C-A537-84B44E31C7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84213" y="1405643"/>
            <a:ext cx="10367415" cy="360000"/>
          </a:xfrm>
        </p:spPr>
        <p:txBody>
          <a:bodyPr/>
          <a:lstStyle/>
          <a:p>
            <a:r>
              <a:rPr lang="en-US" sz="2000" dirty="0"/>
              <a:t>17 Goals established as an urgent call for action by all countries in order to form a global partnership that addresses improving health and education, reducing inequalities, preserving our environment, ending poverty, and economic growth. </a:t>
            </a:r>
          </a:p>
        </p:txBody>
      </p:sp>
      <p:sp>
        <p:nvSpPr>
          <p:cNvPr id="5" name="object 7" descr="Beige rectangle">
            <a:extLst>
              <a:ext uri="{FF2B5EF4-FFF2-40B4-BE49-F238E27FC236}">
                <a16:creationId xmlns:a16="http://schemas.microsoft.com/office/drawing/2014/main" id="{DD34491F-F24C-4DC2-A26D-FA05D593C843}"/>
              </a:ext>
            </a:extLst>
          </p:cNvPr>
          <p:cNvSpPr/>
          <p:nvPr/>
        </p:nvSpPr>
        <p:spPr bwMode="white">
          <a:xfrm flipV="1">
            <a:off x="722099" y="1277068"/>
            <a:ext cx="3470764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4FDDDE-542D-3EFB-F2E9-F91848D5606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8003" y="2117035"/>
            <a:ext cx="8292662" cy="49496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E1BE1B6-10B4-3380-6395-4397F7B81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946" y="2562671"/>
            <a:ext cx="3226308" cy="406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701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Placeholder 47">
            <a:extLst>
              <a:ext uri="{FF2B5EF4-FFF2-40B4-BE49-F238E27FC236}">
                <a16:creationId xmlns:a16="http://schemas.microsoft.com/office/drawing/2014/main" id="{51DAB4F3-6A41-481C-8A3E-932EDFC9FED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180000" y="179109"/>
            <a:ext cx="11832000" cy="6513922"/>
          </a:xfr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3CBC84C2-2B48-4B15-A420-8B5F2BDE2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4E91A8-F608-453C-810A-BE9918180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 Vac  Stats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B898379A-942F-47A5-80B4-B1C6F09FCB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DB908-45C5-4999-982F-0A82DA013F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B821A5-5262-4D44-AFEB-D049F229C8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213" y="3097188"/>
            <a:ext cx="1652587" cy="435600"/>
          </a:xfrm>
        </p:spPr>
        <p:txBody>
          <a:bodyPr/>
          <a:lstStyle/>
          <a:p>
            <a:r>
              <a:rPr lang="en-US" sz="1400" dirty="0"/>
              <a:t>23 million children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27E535-262E-40B8-A9E1-0C08FFD809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0455" y="3695377"/>
            <a:ext cx="2011880" cy="1664898"/>
          </a:xfrm>
        </p:spPr>
        <p:txBody>
          <a:bodyPr/>
          <a:lstStyle/>
          <a:p>
            <a:r>
              <a:rPr lang="en-US" dirty="0"/>
              <a:t>Went unvaccinated for basic vaccines in 2020, with an estimated 17 million receiving zero vaccination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30E095F-965E-476E-B681-EE615BECB08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27024" y="3098659"/>
            <a:ext cx="1652587" cy="435600"/>
          </a:xfrm>
        </p:spPr>
        <p:txBody>
          <a:bodyPr/>
          <a:lstStyle/>
          <a:p>
            <a:r>
              <a:rPr lang="en-US" sz="1600" dirty="0"/>
              <a:t>3.5 million children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5735F7-BDC6-4ACD-B0DE-4AB63D30BA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1565" y="3703167"/>
            <a:ext cx="2163504" cy="2262972"/>
          </a:xfrm>
        </p:spPr>
        <p:txBody>
          <a:bodyPr/>
          <a:lstStyle/>
          <a:p>
            <a:r>
              <a:rPr lang="en-US" dirty="0"/>
              <a:t>Missed their first dose of diphtheria, tetanus, and pertussis vaccines and have also missed out on other vaccinations such as those for polio and measles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405F6BC-5682-4AA1-9F61-DDF021E685B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040225" y="3117274"/>
            <a:ext cx="1652587" cy="435600"/>
          </a:xfrm>
        </p:spPr>
        <p:txBody>
          <a:bodyPr/>
          <a:lstStyle/>
          <a:p>
            <a:r>
              <a:rPr lang="en-US" sz="1600" dirty="0"/>
              <a:t>Only13% of girls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7BC20BC-85E6-48CD-B755-5D4149953C3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040225" y="3734304"/>
            <a:ext cx="1652801" cy="846137"/>
          </a:xfrm>
        </p:spPr>
        <p:txBody>
          <a:bodyPr/>
          <a:lstStyle/>
          <a:p>
            <a:r>
              <a:rPr lang="en-US" dirty="0"/>
              <a:t>Were vaccinated against HPV in 2020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DFBC7A3-AAE6-4502-9D44-F253ED1E8F9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544613" y="3097188"/>
            <a:ext cx="1652587" cy="435600"/>
          </a:xfrm>
        </p:spPr>
        <p:txBody>
          <a:bodyPr/>
          <a:lstStyle/>
          <a:p>
            <a:r>
              <a:rPr lang="en-US" sz="1600" dirty="0"/>
              <a:t>79% Increase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C6EAD81-841A-483E-9B44-512A1470E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370855" y="3695377"/>
            <a:ext cx="1999889" cy="846137"/>
          </a:xfrm>
        </p:spPr>
        <p:txBody>
          <a:bodyPr/>
          <a:lstStyle/>
          <a:p>
            <a:r>
              <a:rPr lang="en-US" dirty="0"/>
              <a:t>In measles cases during the first two months of 2022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10C0A43-6ED0-45F1-9DF9-5F2F32278B1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831412" y="3097188"/>
            <a:ext cx="1652587" cy="435600"/>
          </a:xfrm>
        </p:spPr>
        <p:txBody>
          <a:bodyPr/>
          <a:lstStyle/>
          <a:p>
            <a:r>
              <a:rPr lang="en-US" sz="1600" dirty="0"/>
              <a:t>$1.90 per day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78028AA-13B5-4B26-947A-231084A75CD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57654" y="3695377"/>
            <a:ext cx="1999889" cy="1864595"/>
          </a:xfrm>
        </p:spPr>
        <p:txBody>
          <a:bodyPr/>
          <a:lstStyle/>
          <a:p>
            <a:r>
              <a:rPr lang="en-US" dirty="0"/>
              <a:t>How much money zero-dose children, kids who have received no vaccination at all, and  their families survive on each day</a:t>
            </a:r>
          </a:p>
        </p:txBody>
      </p:sp>
      <p:pic>
        <p:nvPicPr>
          <p:cNvPr id="46" name="Picture Placeholder 45" descr="Team">
            <a:extLst>
              <a:ext uri="{FF2B5EF4-FFF2-40B4-BE49-F238E27FC236}">
                <a16:creationId xmlns:a16="http://schemas.microsoft.com/office/drawing/2014/main" id="{09833D49-61B1-40F0-A9D1-6D1D4B8701A1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318326" y="2437246"/>
            <a:ext cx="384361" cy="384361"/>
          </a:xfrm>
        </p:spPr>
      </p:pic>
      <p:pic>
        <p:nvPicPr>
          <p:cNvPr id="49" name="Picture Placeholder 48" descr="Medicine">
            <a:extLst>
              <a:ext uri="{FF2B5EF4-FFF2-40B4-BE49-F238E27FC236}">
                <a16:creationId xmlns:a16="http://schemas.microsoft.com/office/drawing/2014/main" id="{A17A8866-025F-45F8-9C1A-8DF0ACE8F3F7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605126" y="2437246"/>
            <a:ext cx="384361" cy="384361"/>
          </a:xfrm>
        </p:spPr>
      </p:pic>
      <p:pic>
        <p:nvPicPr>
          <p:cNvPr id="53" name="Picture Placeholder 52" descr="Wallet">
            <a:extLst>
              <a:ext uri="{FF2B5EF4-FFF2-40B4-BE49-F238E27FC236}">
                <a16:creationId xmlns:a16="http://schemas.microsoft.com/office/drawing/2014/main" id="{560A3C83-28A8-4054-B787-033808650715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5903820" y="2437246"/>
            <a:ext cx="384361" cy="384361"/>
          </a:xfrm>
        </p:spPr>
      </p:pic>
      <p:pic>
        <p:nvPicPr>
          <p:cNvPr id="56" name="Picture Placeholder 55" descr="Stethoscope">
            <a:extLst>
              <a:ext uri="{FF2B5EF4-FFF2-40B4-BE49-F238E27FC236}">
                <a16:creationId xmlns:a16="http://schemas.microsoft.com/office/drawing/2014/main" id="{5CABC6B7-0A04-4890-B978-4D4F54B3CDC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8178726" y="2437246"/>
            <a:ext cx="384361" cy="384361"/>
          </a:xfrm>
        </p:spPr>
      </p:pic>
      <p:pic>
        <p:nvPicPr>
          <p:cNvPr id="60" name="Picture Placeholder 59" descr="Upward trend">
            <a:extLst>
              <a:ext uri="{FF2B5EF4-FFF2-40B4-BE49-F238E27FC236}">
                <a16:creationId xmlns:a16="http://schemas.microsoft.com/office/drawing/2014/main" id="{8C1A4036-A328-4600-8C42-B65922A2C149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10465525" y="2437246"/>
            <a:ext cx="384361" cy="384361"/>
          </a:xfrm>
        </p:spPr>
      </p:pic>
      <p:sp>
        <p:nvSpPr>
          <p:cNvPr id="19" name="object 7" descr="Beige rectangle">
            <a:extLst>
              <a:ext uri="{FF2B5EF4-FFF2-40B4-BE49-F238E27FC236}">
                <a16:creationId xmlns:a16="http://schemas.microsoft.com/office/drawing/2014/main" id="{9B6BE182-7444-49DA-B6FA-215DD68D50CA}"/>
              </a:ext>
            </a:extLst>
          </p:cNvPr>
          <p:cNvSpPr/>
          <p:nvPr/>
        </p:nvSpPr>
        <p:spPr bwMode="white">
          <a:xfrm>
            <a:off x="722099" y="1322787"/>
            <a:ext cx="4104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2935599-B9F0-4312-864E-F6E3EF1A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>
            <a:off x="3380336" y="2224959"/>
            <a:ext cx="896287" cy="745643"/>
            <a:chOff x="1824638" y="1733550"/>
            <a:chExt cx="1192959" cy="99245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6718F85-02C5-4814-847B-818C8CCE6A2E}"/>
                </a:ext>
              </a:extLst>
            </p:cNvPr>
            <p:cNvSpPr/>
            <p:nvPr/>
          </p:nvSpPr>
          <p:spPr>
            <a:xfrm>
              <a:off x="1824638" y="1733550"/>
              <a:ext cx="992451" cy="992451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5C2063-3BBD-48BC-BDD6-D5E9563B1934}"/>
                </a:ext>
              </a:extLst>
            </p:cNvPr>
            <p:cNvSpPr/>
            <p:nvPr/>
          </p:nvSpPr>
          <p:spPr>
            <a:xfrm>
              <a:off x="1925901" y="1819672"/>
              <a:ext cx="1091696" cy="820207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E2C35B1-F420-4244-8B67-EA845C8CA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7914029" y="2224959"/>
            <a:ext cx="896287" cy="745643"/>
            <a:chOff x="1824638" y="1733550"/>
            <a:chExt cx="1192959" cy="992451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5DB04D1-9BD5-4C35-8B33-0432F97A6012}"/>
                </a:ext>
              </a:extLst>
            </p:cNvPr>
            <p:cNvSpPr/>
            <p:nvPr/>
          </p:nvSpPr>
          <p:spPr>
            <a:xfrm>
              <a:off x="1824638" y="1733550"/>
              <a:ext cx="992451" cy="992451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C23B33E-1386-44B0-B24A-50A8F9B55FFD}"/>
                </a:ext>
              </a:extLst>
            </p:cNvPr>
            <p:cNvSpPr/>
            <p:nvPr/>
          </p:nvSpPr>
          <p:spPr>
            <a:xfrm>
              <a:off x="1925901" y="1819672"/>
              <a:ext cx="1091696" cy="820207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45F4DD1-5663-4019-891C-8821ED8AC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>
            <a:off x="5723178" y="2223240"/>
            <a:ext cx="745643" cy="745643"/>
            <a:chOff x="5482999" y="1607028"/>
            <a:chExt cx="1200866" cy="120086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AAD7458-0E1F-4289-885E-7991DEFE6E7D}"/>
                </a:ext>
              </a:extLst>
            </p:cNvPr>
            <p:cNvSpPr/>
            <p:nvPr/>
          </p:nvSpPr>
          <p:spPr>
            <a:xfrm>
              <a:off x="5587207" y="1711236"/>
              <a:ext cx="992451" cy="992451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C5F22B3-BA39-4DDB-9CD2-F9F1183608D0}"/>
                </a:ext>
              </a:extLst>
            </p:cNvPr>
            <p:cNvSpPr/>
            <p:nvPr/>
          </p:nvSpPr>
          <p:spPr>
            <a:xfrm>
              <a:off x="5482999" y="1607028"/>
              <a:ext cx="1200866" cy="1200866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ACC6B18-DB03-4AC5-B015-6374FF16D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>
            <a:off x="10310145" y="2224959"/>
            <a:ext cx="926876" cy="745643"/>
            <a:chOff x="7901577" y="2268089"/>
            <a:chExt cx="926876" cy="745643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BAA099B-7326-44B7-B125-672BA72A6C05}"/>
                </a:ext>
              </a:extLst>
            </p:cNvPr>
            <p:cNvSpPr/>
            <p:nvPr/>
          </p:nvSpPr>
          <p:spPr>
            <a:xfrm flipH="1">
              <a:off x="8516862" y="2268089"/>
              <a:ext cx="311591" cy="745643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6107D1A-01D9-4CE4-9A22-FC55274F17C6}"/>
                </a:ext>
              </a:extLst>
            </p:cNvPr>
            <p:cNvSpPr/>
            <p:nvPr/>
          </p:nvSpPr>
          <p:spPr>
            <a:xfrm flipH="1">
              <a:off x="7901577" y="2332794"/>
              <a:ext cx="781787" cy="616234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5074261-BBC0-4AF3-AF09-C64386DBB2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949886" y="2224959"/>
            <a:ext cx="926876" cy="745643"/>
            <a:chOff x="7901577" y="2268089"/>
            <a:chExt cx="926876" cy="74564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4BF8F4D-C494-48D1-8EDB-FE34A665FBEE}"/>
                </a:ext>
              </a:extLst>
            </p:cNvPr>
            <p:cNvSpPr/>
            <p:nvPr/>
          </p:nvSpPr>
          <p:spPr>
            <a:xfrm flipH="1">
              <a:off x="8516862" y="2268089"/>
              <a:ext cx="311591" cy="745643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F7A8167-402E-4636-8949-042E663C233E}"/>
                </a:ext>
              </a:extLst>
            </p:cNvPr>
            <p:cNvSpPr/>
            <p:nvPr/>
          </p:nvSpPr>
          <p:spPr>
            <a:xfrm flipH="1">
              <a:off x="7901577" y="2332794"/>
              <a:ext cx="781787" cy="616234"/>
            </a:xfrm>
            <a:prstGeom prst="rect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97691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picture containing invertebrate, coelenterate, jellyfish, hydrozoan&#10;&#10;Description automatically generated">
            <a:extLst>
              <a:ext uri="{FF2B5EF4-FFF2-40B4-BE49-F238E27FC236}">
                <a16:creationId xmlns:a16="http://schemas.microsoft.com/office/drawing/2014/main" id="{99828263-0392-AAD4-41B9-7580A702050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8004" y="10"/>
            <a:ext cx="12191980" cy="6857990"/>
          </a:xfrm>
          <a:noFill/>
        </p:spPr>
      </p:pic>
      <p:sp>
        <p:nvSpPr>
          <p:cNvPr id="12" name="Title 2">
            <a:extLst>
              <a:ext uri="{FF2B5EF4-FFF2-40B4-BE49-F238E27FC236}">
                <a16:creationId xmlns:a16="http://schemas.microsoft.com/office/drawing/2014/main" id="{98FC247A-16E8-FFB3-90D8-67E9EDB502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7228" y="2807511"/>
            <a:ext cx="6989379" cy="1072045"/>
          </a:xfrm>
        </p:spPr>
        <p:txBody>
          <a:bodyPr/>
          <a:lstStyle/>
          <a:p>
            <a:r>
              <a:rPr lang="en-US" dirty="0"/>
              <a:t>Our big idea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ABD79-CAE0-E6F5-FFA4-60326F6C9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75764" y="6241764"/>
            <a:ext cx="270474" cy="27047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ECC7194-A4D0-457B-9D3E-53681723AFF7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CCE06B-8CDD-9DF6-F819-DDA6F2346F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56" t="50049" r="6709" b="2423"/>
          <a:stretch/>
        </p:blipFill>
        <p:spPr>
          <a:xfrm>
            <a:off x="2202505" y="3915088"/>
            <a:ext cx="7786989" cy="2392911"/>
          </a:xfrm>
          <a:prstGeom prst="rect">
            <a:avLst/>
          </a:prstGeom>
        </p:spPr>
      </p:pic>
      <p:pic>
        <p:nvPicPr>
          <p:cNvPr id="10" name="Graphic 9" descr="Lights On with solid fill">
            <a:extLst>
              <a:ext uri="{FF2B5EF4-FFF2-40B4-BE49-F238E27FC236}">
                <a16:creationId xmlns:a16="http://schemas.microsoft.com/office/drawing/2014/main" id="{034160D8-CC2F-3B8C-8F04-E4F7694EA3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98221" y="2843043"/>
            <a:ext cx="914400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592D60-F3B2-A47F-EE10-B4E6ADCE9D29}"/>
              </a:ext>
            </a:extLst>
          </p:cNvPr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3787539" y="3760071"/>
            <a:ext cx="4949001" cy="6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56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6B3C27-6F19-41D2-88CA-8A7CFB28C1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A0D72C-D227-4776-9E3B-8D09F58D1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Brainstorming</a:t>
            </a:r>
          </a:p>
        </p:txBody>
      </p:sp>
      <p:sp>
        <p:nvSpPr>
          <p:cNvPr id="5" name="object 7" descr="Beige rectangle">
            <a:extLst>
              <a:ext uri="{FF2B5EF4-FFF2-40B4-BE49-F238E27FC236}">
                <a16:creationId xmlns:a16="http://schemas.microsoft.com/office/drawing/2014/main" id="{16593983-AEC5-4450-A5CD-B66EE3F91D94}"/>
              </a:ext>
            </a:extLst>
          </p:cNvPr>
          <p:cNvSpPr/>
          <p:nvPr/>
        </p:nvSpPr>
        <p:spPr bwMode="white">
          <a:xfrm flipV="1">
            <a:off x="722099" y="1277068"/>
            <a:ext cx="3470764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7DCFD65-7EAB-75B7-F98A-56A65B732C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12334" y="1596807"/>
            <a:ext cx="6967331" cy="4724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599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octor standing in front of a computer&#10;">
            <a:extLst>
              <a:ext uri="{FF2B5EF4-FFF2-40B4-BE49-F238E27FC236}">
                <a16:creationId xmlns:a16="http://schemas.microsoft.com/office/drawing/2014/main" id="{D4AB4507-F77A-44A5-B290-3F3D4817B7B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4592135-A11E-4178-A320-510C4B749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61CED-575A-4A61-B181-A442461326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917E9BF-7C5E-4DE7-8C66-9B69A207D1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11184" y="3716527"/>
            <a:ext cx="9169633" cy="0"/>
          </a:xfrm>
          <a:prstGeom prst="line">
            <a:avLst/>
          </a:prstGeom>
          <a:ln w="3175">
            <a:solidFill>
              <a:schemeClr val="bg1">
                <a:lumMod val="9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14DCD19-05BE-4D3F-A9E1-A9353D509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58121" y="2630172"/>
            <a:ext cx="0" cy="969367"/>
          </a:xfrm>
          <a:prstGeom prst="line">
            <a:avLst/>
          </a:prstGeom>
          <a:ln w="3175">
            <a:solidFill>
              <a:schemeClr val="bg1">
                <a:lumMod val="9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9527B99-C015-4364-A9D0-E9EF5F8CC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19527" y="2630172"/>
            <a:ext cx="0" cy="969367"/>
          </a:xfrm>
          <a:prstGeom prst="line">
            <a:avLst/>
          </a:prstGeom>
          <a:ln w="3175">
            <a:solidFill>
              <a:schemeClr val="bg1">
                <a:lumMod val="9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bject 7" descr="Beige rectangle">
            <a:extLst>
              <a:ext uri="{FF2B5EF4-FFF2-40B4-BE49-F238E27FC236}">
                <a16:creationId xmlns:a16="http://schemas.microsoft.com/office/drawing/2014/main" id="{6167A703-9B37-469C-853D-0CB6C1F4D8F0}"/>
              </a:ext>
            </a:extLst>
          </p:cNvPr>
          <p:cNvSpPr/>
          <p:nvPr/>
        </p:nvSpPr>
        <p:spPr bwMode="white">
          <a:xfrm flipV="1">
            <a:off x="722099" y="1277068"/>
            <a:ext cx="2812282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00AA00A-91AC-4400-AF7A-EAB077000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8019527" y="1803828"/>
            <a:ext cx="462986" cy="671118"/>
          </a:xfrm>
          <a:prstGeom prst="rect">
            <a:avLst/>
          </a:prstGeom>
          <a:noFill/>
          <a:ln w="6350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2EAB4BE-ED20-4BB8-A23B-B02A1115A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58121" y="4752270"/>
            <a:ext cx="0" cy="969367"/>
          </a:xfrm>
          <a:prstGeom prst="line">
            <a:avLst/>
          </a:prstGeom>
          <a:ln w="3175">
            <a:solidFill>
              <a:schemeClr val="bg1">
                <a:lumMod val="9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37">
            <a:extLst>
              <a:ext uri="{FF2B5EF4-FFF2-40B4-BE49-F238E27FC236}">
                <a16:creationId xmlns:a16="http://schemas.microsoft.com/office/drawing/2014/main" id="{EADA7265-9E1E-6BF1-D395-0A07252AD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 it  works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EABA42FF-D072-E104-3817-AF989A999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265" y="1614515"/>
            <a:ext cx="3501178" cy="483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8164C7-D52F-2E57-8F8F-AD8261A9E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259" y="3667425"/>
            <a:ext cx="6513275" cy="19274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7F1566-3734-EA3F-910D-9D1B5C889F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7007" y="1109227"/>
            <a:ext cx="1288025" cy="201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836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Worm view of buildings">
            <a:extLst>
              <a:ext uri="{FF2B5EF4-FFF2-40B4-BE49-F238E27FC236}">
                <a16:creationId xmlns:a16="http://schemas.microsoft.com/office/drawing/2014/main" id="{094A5D1B-B8BE-4CE8-8D90-3F36D4EADDE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0000" y="179109"/>
            <a:ext cx="11832000" cy="6513922"/>
          </a:xfr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C9191F1-E8DF-4B64-8A28-BC458F6A0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84CEA7-D60A-47AE-A867-C557D0005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22E43-C110-41B5-9E8C-BBA2A6D722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object 7" descr="Beige rectangle">
            <a:extLst>
              <a:ext uri="{FF2B5EF4-FFF2-40B4-BE49-F238E27FC236}">
                <a16:creationId xmlns:a16="http://schemas.microsoft.com/office/drawing/2014/main" id="{F173E3BB-F601-4F0E-90AC-4E1473812240}"/>
              </a:ext>
            </a:extLst>
          </p:cNvPr>
          <p:cNvSpPr/>
          <p:nvPr/>
        </p:nvSpPr>
        <p:spPr bwMode="white">
          <a:xfrm flipV="1">
            <a:off x="722099" y="1277068"/>
            <a:ext cx="3470764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55647B-6250-409F-984B-A2399BBF5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99775" y="3457740"/>
            <a:ext cx="992451" cy="992451"/>
          </a:xfrm>
          <a:prstGeom prst="rect">
            <a:avLst/>
          </a:prstGeom>
          <a:noFill/>
          <a:ln w="6350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5302BB-EBEF-03CB-2275-56DEF3321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747" y="2290969"/>
            <a:ext cx="3034657" cy="41850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2A1790-D582-AE07-7CFC-DB51D813C6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282" y="2290969"/>
            <a:ext cx="3033386" cy="416532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618A09D-3A92-29AB-EA36-86488343028F}"/>
              </a:ext>
            </a:extLst>
          </p:cNvPr>
          <p:cNvSpPr txBox="1">
            <a:spLocks/>
          </p:cNvSpPr>
          <p:nvPr/>
        </p:nvSpPr>
        <p:spPr>
          <a:xfrm>
            <a:off x="866216" y="1626878"/>
            <a:ext cx="10583661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 CIVILIAN                            government</a:t>
            </a:r>
          </a:p>
        </p:txBody>
      </p:sp>
    </p:spTree>
    <p:extLst>
      <p:ext uri="{BB962C8B-B14F-4D97-AF65-F5344CB8AC3E}">
        <p14:creationId xmlns:p14="http://schemas.microsoft.com/office/powerpoint/2010/main" val="2694793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1123242-1802-4890-85C8-48524FEB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CIVILIAN – VACCINATION SITE MAP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32E52-1B70-4F84-B381-E9D9871504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0" name="object 7" descr="Beige rectangle">
            <a:extLst>
              <a:ext uri="{FF2B5EF4-FFF2-40B4-BE49-F238E27FC236}">
                <a16:creationId xmlns:a16="http://schemas.microsoft.com/office/drawing/2014/main" id="{1E04C292-AE6A-4666-9EA6-9D87F84CB793}"/>
              </a:ext>
            </a:extLst>
          </p:cNvPr>
          <p:cNvSpPr/>
          <p:nvPr/>
        </p:nvSpPr>
        <p:spPr bwMode="white">
          <a:xfrm flipV="1">
            <a:off x="722099" y="1277068"/>
            <a:ext cx="3470764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F1CB800B-621D-66E2-C731-44AACA206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710" y="1647778"/>
            <a:ext cx="3518476" cy="485526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952E868-131E-D0C9-C944-2335175C4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246" y="1356691"/>
            <a:ext cx="5731876" cy="328697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6600A0E-C694-93CD-74DC-9F13006E07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4340" y="4723176"/>
            <a:ext cx="6315688" cy="197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719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1123242-1802-4890-85C8-48524FEB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CIVILIAN – records page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32E52-1B70-4F84-B381-E9D9871504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0" name="object 7" descr="Beige rectangle">
            <a:extLst>
              <a:ext uri="{FF2B5EF4-FFF2-40B4-BE49-F238E27FC236}">
                <a16:creationId xmlns:a16="http://schemas.microsoft.com/office/drawing/2014/main" id="{1E04C292-AE6A-4666-9EA6-9D87F84CB793}"/>
              </a:ext>
            </a:extLst>
          </p:cNvPr>
          <p:cNvSpPr/>
          <p:nvPr/>
        </p:nvSpPr>
        <p:spPr bwMode="white">
          <a:xfrm flipV="1">
            <a:off x="722099" y="1277068"/>
            <a:ext cx="3470764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02740F-DD8A-55CC-DD56-2BEAD3D19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741" y="1498597"/>
            <a:ext cx="3779707" cy="52172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9721A2-AD40-0929-BA68-2B9F4F85A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744" y="1830421"/>
            <a:ext cx="6676445" cy="2465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8F994D-4274-D455-2424-50035567F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2757" y="4445063"/>
            <a:ext cx="2373596" cy="198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84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 Healthcare Pitch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MS Healthcare Pitch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tx2"/>
            </a:gs>
            <a:gs pos="100000">
              <a:schemeClr val="accent2"/>
            </a:gs>
          </a:gsLst>
          <a:lin ang="14400000" scaled="0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SMB Healthcare Pitch Deck SB_v3" id="{F20654C3-30CB-4A23-AE37-CA3918CCFD51}" vid="{71C4247B-9648-406B-9B0E-E712402798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33BAED8-F9E7-4D41-86E9-333473F909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C66BDC7-24D2-4343-8D41-18F9C23F86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4BDB64-2AF8-42D4-96C8-B6B6F098993C}">
  <ds:schemaRefs>
    <ds:schemaRef ds:uri="http://purl.org/dc/terms/"/>
    <ds:schemaRef ds:uri="16c05727-aa75-4e4a-9b5f-8a80a1165891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Healthcare office pitch deck</Template>
  <TotalTime>230</TotalTime>
  <Words>208</Words>
  <Application>Microsoft Office PowerPoint</Application>
  <PresentationFormat>Widescreen</PresentationFormat>
  <Paragraphs>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</vt:lpstr>
      <vt:lpstr>Calibri</vt:lpstr>
      <vt:lpstr>Courier New</vt:lpstr>
      <vt:lpstr>Gill Sans MT</vt:lpstr>
      <vt:lpstr>Office Theme</vt:lpstr>
      <vt:lpstr>My  Vac  App</vt:lpstr>
      <vt:lpstr>United Nation’s 17 Sustainability Goals</vt:lpstr>
      <vt:lpstr>Quick  Vac  Stats</vt:lpstr>
      <vt:lpstr>Our big idea</vt:lpstr>
      <vt:lpstr>Brainstorming</vt:lpstr>
      <vt:lpstr>How  it  works</vt:lpstr>
      <vt:lpstr>Different users</vt:lpstr>
      <vt:lpstr>CIVILIAN – VACCINATION SITE MAP</vt:lpstr>
      <vt:lpstr>CIVILIAN – records page</vt:lpstr>
      <vt:lpstr>GOVERNMENT – VACCINATION RATES map</vt:lpstr>
      <vt:lpstr>GOVERNMENT – VACCINATION RATES DATA</vt:lpstr>
      <vt:lpstr>SOURCES/HELP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 Vac  App</dc:title>
  <dc:creator>2024_Meredith Hazzard</dc:creator>
  <cp:lastModifiedBy>2024_Shelby Lovejoy</cp:lastModifiedBy>
  <cp:revision>3</cp:revision>
  <dcterms:created xsi:type="dcterms:W3CDTF">2023-02-16T02:52:57Z</dcterms:created>
  <dcterms:modified xsi:type="dcterms:W3CDTF">2023-10-27T23:53:04Z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